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jxvk0nUeWGKYdCmLG4SEvgUu96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76"/>
  </p:normalViewPr>
  <p:slideViewPr>
    <p:cSldViewPr snapToGrid="0">
      <p:cViewPr varScale="1">
        <p:scale>
          <a:sx n="93" d="100"/>
          <a:sy n="93" d="100"/>
        </p:scale>
        <p:origin x="216" y="6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customschemas.google.com/relationships/presentationmetadata" Target="meta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1" u="none" strike="noStrike" cap="none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2" name="Google Shape;3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" name="Google Shape;3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" name="Google Shape;47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55" name="Google Shape;5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926B34B4-FF3C-3840-5F44-14BAB5238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:notes">
            <a:extLst>
              <a:ext uri="{FF2B5EF4-FFF2-40B4-BE49-F238E27FC236}">
                <a16:creationId xmlns:a16="http://schemas.microsoft.com/office/drawing/2014/main" id="{E6BEB75F-2E2E-75C1-685D-EFF6B431D8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21:notes">
            <a:extLst>
              <a:ext uri="{FF2B5EF4-FFF2-40B4-BE49-F238E27FC236}">
                <a16:creationId xmlns:a16="http://schemas.microsoft.com/office/drawing/2014/main" id="{062E99E2-C214-8D5E-06DE-824B934B51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501025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EE908FF5-5E23-51C4-E1A5-599EF3146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:notes">
            <a:extLst>
              <a:ext uri="{FF2B5EF4-FFF2-40B4-BE49-F238E27FC236}">
                <a16:creationId xmlns:a16="http://schemas.microsoft.com/office/drawing/2014/main" id="{B964E5AD-2D0E-FAE7-1CD0-DB5D927C16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21:notes">
            <a:extLst>
              <a:ext uri="{FF2B5EF4-FFF2-40B4-BE49-F238E27FC236}">
                <a16:creationId xmlns:a16="http://schemas.microsoft.com/office/drawing/2014/main" id="{92890A36-FC85-6231-13F8-E6CF48B29F5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815230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9EDF27F2-691D-1C20-0865-99AC22EC1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:notes">
            <a:extLst>
              <a:ext uri="{FF2B5EF4-FFF2-40B4-BE49-F238E27FC236}">
                <a16:creationId xmlns:a16="http://schemas.microsoft.com/office/drawing/2014/main" id="{A6695C02-E483-04B8-B06C-D35B1A7E57D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21:notes">
            <a:extLst>
              <a:ext uri="{FF2B5EF4-FFF2-40B4-BE49-F238E27FC236}">
                <a16:creationId xmlns:a16="http://schemas.microsoft.com/office/drawing/2014/main" id="{DA569A6C-375F-6960-2C00-27FACA0D82F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08621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>
          <a:extLst>
            <a:ext uri="{FF2B5EF4-FFF2-40B4-BE49-F238E27FC236}">
              <a16:creationId xmlns:a16="http://schemas.microsoft.com/office/drawing/2014/main" id="{B44F4657-B816-251D-BF74-05EAF8CD4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:notes">
            <a:extLst>
              <a:ext uri="{FF2B5EF4-FFF2-40B4-BE49-F238E27FC236}">
                <a16:creationId xmlns:a16="http://schemas.microsoft.com/office/drawing/2014/main" id="{3A40C0BB-D703-2569-C412-7E740E7370D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64" name="Google Shape;64;p21:notes">
            <a:extLst>
              <a:ext uri="{FF2B5EF4-FFF2-40B4-BE49-F238E27FC236}">
                <a16:creationId xmlns:a16="http://schemas.microsoft.com/office/drawing/2014/main" id="{1B804EEC-F5A0-A54D-B241-C601DA11D6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58873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7"/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7"/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17"/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2f9642d245e_0_30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g2f9642d245e_0_30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g2f9642d245e_0_30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endParaRPr/>
          </a:p>
        </p:txBody>
      </p:sp>
      <p:sp>
        <p:nvSpPr>
          <p:cNvPr id="11" name="Google Shape;11;p10"/>
          <p:cNvSpPr txBox="1">
            <a:spLocks noGrp="1"/>
          </p:cNvSpPr>
          <p:nvPr>
            <p:ph type="body" idx="1"/>
          </p:nvPr>
        </p:nvSpPr>
        <p:spPr>
          <a:xfrm>
            <a:off x="599125" y="1143000"/>
            <a:ext cx="10983275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rmAutofit/>
          </a:bodyPr>
          <a:lstStyle>
            <a:lvl1pPr marL="457200" marR="0" lvl="0" indent="-3810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Char char="–"/>
              <a:defRPr sz="1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10"/>
          <p:cNvSpPr txBox="1">
            <a:spLocks noGrp="1"/>
          </p:cNvSpPr>
          <p:nvPr>
            <p:ph type="sldNum" idx="12"/>
          </p:nvPr>
        </p:nvSpPr>
        <p:spPr>
          <a:xfrm>
            <a:off x="11165525" y="6478874"/>
            <a:ext cx="812800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0"/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1" u="none" strike="noStrike" cap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0"/>
          <p:cNvSpPr/>
          <p:nvPr/>
        </p:nvSpPr>
        <p:spPr>
          <a:xfrm>
            <a:off x="1828800" y="6511262"/>
            <a:ext cx="2987792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©Caltech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0"/>
          <p:cNvSpPr/>
          <p:nvPr/>
        </p:nvSpPr>
        <p:spPr>
          <a:xfrm>
            <a:off x="7315200" y="6478252"/>
            <a:ext cx="3987800" cy="2616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https://ctme.caltech.edu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Google Shape;16;p10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4366" y="6446487"/>
            <a:ext cx="1214434" cy="29337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9728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720">
          <p15:clr>
            <a:srgbClr val="F26B43"/>
          </p15:clr>
        </p15:guide>
        <p15:guide id="4" orient="horz" pos="624">
          <p15:clr>
            <a:srgbClr val="F26B43"/>
          </p15:clr>
        </p15:guide>
        <p15:guide id="5" pos="352">
          <p15:clr>
            <a:srgbClr val="F26B43"/>
          </p15:clr>
        </p15:guide>
        <p15:guide id="6" orient="horz" pos="3960">
          <p15:clr>
            <a:srgbClr val="F26B43"/>
          </p15:clr>
        </p15:guide>
        <p15:guide id="7" pos="3840">
          <p15:clr>
            <a:srgbClr val="F26B43"/>
          </p15:clr>
        </p15:guide>
        <p15:guide id="8" pos="72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rishkashyap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hyperlink" Target="https://www.linkedin.com/in/hkashyap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2090304" y="2031973"/>
            <a:ext cx="7510896" cy="10152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-IN" b="0" i="0" u="none" strike="noStrike" dirty="0">
                <a:effectLst/>
                <a:latin typeface="Slack-Lato"/>
              </a:rPr>
              <a:t>Sequence </a:t>
            </a:r>
            <a:r>
              <a:rPr lang="en-IN" b="0" i="0" u="none" strike="noStrike" dirty="0" err="1">
                <a:effectLst/>
                <a:latin typeface="Slack-Lato"/>
              </a:rPr>
              <a:t>Modeling</a:t>
            </a:r>
            <a:r>
              <a:rPr lang="en-IN" b="0" i="0" u="none" strike="noStrike" dirty="0">
                <a:effectLst/>
                <a:latin typeface="Slack-Lato"/>
              </a:rPr>
              <a:t> in Vision</a:t>
            </a:r>
            <a:br>
              <a:rPr lang="en-IN" sz="3200" b="0" i="0" u="none" strike="noStrike" dirty="0">
                <a:solidFill>
                  <a:srgbClr val="000000"/>
                </a:solidFill>
                <a:effectLst/>
              </a:rPr>
            </a:br>
            <a:endParaRPr lang="en-IN" sz="3600" dirty="0"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br>
              <a:rPr lang="en-US" sz="3600" dirty="0"/>
            </a:br>
            <a:endParaRPr sz="3600" dirty="0"/>
          </a:p>
        </p:txBody>
      </p:sp>
      <p:sp>
        <p:nvSpPr>
          <p:cNvPr id="35" name="Google Shape;35;p1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sp>
        <p:nvSpPr>
          <p:cNvPr id="36" name="Google Shape;36;p18"/>
          <p:cNvSpPr txBox="1">
            <a:spLocks noGrp="1"/>
          </p:cNvSpPr>
          <p:nvPr>
            <p:ph type="title"/>
          </p:nvPr>
        </p:nvSpPr>
        <p:spPr>
          <a:xfrm>
            <a:off x="1146827" y="3039066"/>
            <a:ext cx="8751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Harish Kashyap: </a:t>
            </a:r>
            <a:r>
              <a:rPr lang="en-US" dirty="0" err="1"/>
              <a:t>harish@pandita.ai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14935200" y="8681683"/>
            <a:ext cx="10836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8751663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/>
              <a:t>Harish Kashyap: </a:t>
            </a:r>
            <a:r>
              <a:rPr lang="en-US" dirty="0" err="1"/>
              <a:t>harish@pandita.ai</a:t>
            </a:r>
            <a:endParaRPr dirty="0"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4294967295"/>
          </p:nvPr>
        </p:nvSpPr>
        <p:spPr>
          <a:xfrm>
            <a:off x="415600" y="1536633"/>
            <a:ext cx="8751663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rmAutofit fontScale="92500"/>
          </a:bodyPr>
          <a:lstStyle/>
          <a:p>
            <a:pPr marL="225425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An Entrepreneur and an expert in machine learning, robotics, big data, </a:t>
            </a:r>
            <a:r>
              <a:rPr lang="en-US" dirty="0" err="1"/>
              <a:t>generativeAI</a:t>
            </a:r>
            <a:r>
              <a:rPr lang="en-US" dirty="0"/>
              <a:t> and signal processing</a:t>
            </a: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Over a decade of experience as a researcher across various industries, including Amazon Robotics, KLA </a:t>
            </a:r>
            <a:r>
              <a:rPr lang="en-US" dirty="0" err="1"/>
              <a:t>Tencor</a:t>
            </a:r>
            <a:r>
              <a:rPr lang="en-US" dirty="0"/>
              <a:t> and BBN Technologies</a:t>
            </a: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Career highlights include leading the development of AI-driven algorithms that interact with robotic systems</a:t>
            </a: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Founder of two companies: Mysuru Consulting Group(MCG) and Pandita AI</a:t>
            </a: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GitHub: </a:t>
            </a:r>
            <a:r>
              <a:rPr lang="en-US" dirty="0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https://github.com/harishkashyap</a:t>
            </a:r>
            <a:endParaRPr dirty="0"/>
          </a:p>
          <a:p>
            <a:pPr marL="225425" marR="0" lvl="0" indent="-223034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Char char="▪"/>
            </a:pPr>
            <a:r>
              <a:rPr lang="en-US" dirty="0"/>
              <a:t>LinkedIn: </a:t>
            </a:r>
            <a:r>
              <a:rPr lang="en-US" u="sng" dirty="0">
                <a:solidFill>
                  <a:schemeClr val="hlink"/>
                </a:solidFill>
                <a:hlinkClick r:id="rId4"/>
              </a:rPr>
              <a:t>https://www.linkedin.com/in/hkashyap/</a:t>
            </a:r>
            <a:endParaRPr dirty="0"/>
          </a:p>
          <a:p>
            <a:pPr marL="225425" marR="0" lvl="0" indent="-82063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endParaRPr sz="2000" dirty="0"/>
          </a:p>
          <a:p>
            <a:pPr marL="225425" marR="0" lvl="0" indent="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endParaRPr dirty="0"/>
          </a:p>
        </p:txBody>
      </p:sp>
      <p:pic>
        <p:nvPicPr>
          <p:cNvPr id="44" name="Google Shape;44;p9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414164" y="185319"/>
            <a:ext cx="2362135" cy="2235763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9"/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IN" sz="2400" b="1" i="0" u="none" strike="noStrike" dirty="0">
                <a:effectLst/>
              </a:rPr>
              <a:t>Sequence </a:t>
            </a:r>
            <a:r>
              <a:rPr lang="en-IN" sz="2400" b="1" i="0" u="none" strike="noStrike" dirty="0" err="1">
                <a:effectLst/>
              </a:rPr>
              <a:t>Modeling</a:t>
            </a:r>
            <a:r>
              <a:rPr lang="en-IN" sz="2400" b="1" i="0" u="none" strike="noStrike" dirty="0">
                <a:effectLst/>
              </a:rPr>
              <a:t> in Vision</a:t>
            </a:r>
            <a:endParaRPr lang="en-IN" sz="2400" b="1" dirty="0"/>
          </a:p>
        </p:txBody>
      </p:sp>
      <p:sp>
        <p:nvSpPr>
          <p:cNvPr id="50" name="Google Shape;50;p19"/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 sz="400"/>
          </a:p>
        </p:txBody>
      </p:sp>
      <p:sp>
        <p:nvSpPr>
          <p:cNvPr id="51" name="Google Shape;51;p19"/>
          <p:cNvSpPr txBox="1"/>
          <p:nvPr/>
        </p:nvSpPr>
        <p:spPr>
          <a:xfrm>
            <a:off x="599125" y="1181100"/>
            <a:ext cx="5295900" cy="4617534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Definition: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Sequence modeling predicts or generates sequential data using neural networks.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b="1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Why Vision?: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Many vision tasks (e.g., video understanding, image captioning) have inherent temporal or sequential relationships.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b="1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Key Idea: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Sequence modeling captures dependencies between elements in a sequence (e.g., frames in a video).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b="1" i="0" u="none" strike="noStrike" cap="none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Examples in Vision: 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Understanding action sequences in videos.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Generating captions that describe an image.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Importance: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Essential for bridging visual and temporal information.</a:t>
            </a:r>
          </a:p>
        </p:txBody>
      </p:sp>
      <p:pic>
        <p:nvPicPr>
          <p:cNvPr id="7" name="Picture 6" descr="A person running with a diagram&#10;&#10;Description automatically generated with medium confidence">
            <a:extLst>
              <a:ext uri="{FF2B5EF4-FFF2-40B4-BE49-F238E27FC236}">
                <a16:creationId xmlns:a16="http://schemas.microsoft.com/office/drawing/2014/main" id="{1288BFDE-37ED-2545-39BE-1BD2D7577B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300" y="334772"/>
            <a:ext cx="5295900" cy="52959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0"/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92075" tIns="46025" rIns="92075" bIns="46025" anchor="ctr" anchorCtr="0">
            <a:noAutofit/>
          </a:bodyPr>
          <a:lstStyle/>
          <a:p>
            <a:r>
              <a:rPr lang="en-IN" sz="2400" b="1" i="0" u="none" strike="noStrike" dirty="0">
                <a:effectLst/>
              </a:rPr>
              <a:t>Recurrent Neural Networks (RNNs) in Computer Vision</a:t>
            </a:r>
            <a:br>
              <a:rPr lang="en-IN" sz="2400" b="1" i="0" u="none" strike="noStrike" dirty="0">
                <a:effectLst/>
              </a:rPr>
            </a:br>
            <a:endParaRPr lang="en-IN" sz="2400" dirty="0"/>
          </a:p>
        </p:txBody>
      </p:sp>
      <p:sp>
        <p:nvSpPr>
          <p:cNvPr id="59" name="Google Shape;59;p20"/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 sz="400"/>
          </a:p>
        </p:txBody>
      </p:sp>
      <p:sp>
        <p:nvSpPr>
          <p:cNvPr id="60" name="Google Shape;60;p20"/>
          <p:cNvSpPr txBox="1"/>
          <p:nvPr/>
        </p:nvSpPr>
        <p:spPr>
          <a:xfrm>
            <a:off x="599125" y="990600"/>
            <a:ext cx="5295900" cy="4897244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What are RNNs?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Neural networks designed to process sequential data, such as video frames or image sequences.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Use feedback loops to maintain temporal context.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b="1" i="0" u="none" strike="noStrike" cap="none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How RNNs Work in Vision: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Process sequences like video frames one step at a time.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Maintain a hidden state to capture temporal dependencies across frames.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b="1" i="0" u="none" strike="noStrike" cap="none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Why RNNs for Vision?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Capture the temporal relationships in video or sequential data.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Enable tasks such as: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Action recognition in video sequences.</a:t>
            </a:r>
          </a:p>
          <a:p>
            <a:pPr marL="742950" lvl="1" indent="-285750"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Motion prediction and anomaly detection.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b="1" i="0" u="none" strike="noStrike" cap="none" dirty="0">
              <a:solidFill>
                <a:schemeClr val="accent3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b="1" i="0" u="none" strike="noStrike" cap="none" dirty="0">
                <a:solidFill>
                  <a:schemeClr val="accent3"/>
                </a:solidFill>
              </a:rPr>
              <a:t>Challenges in Vision: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Computational cost increases with long sequences.</a:t>
            </a:r>
          </a:p>
          <a:p>
            <a:pPr>
              <a:lnSpc>
                <a:spcPct val="90000"/>
              </a:lnSpc>
              <a:spcAft>
                <a:spcPts val="600"/>
              </a:spcAft>
              <a:buFont typeface="Arial"/>
              <a:buChar char="•"/>
            </a:pPr>
            <a:r>
              <a:rPr lang="en-US" b="0" i="0" u="none" strike="noStrike" cap="none" dirty="0">
                <a:solidFill>
                  <a:schemeClr val="accent3"/>
                </a:solidFill>
              </a:rPr>
              <a:t>Struggles with long-term dependencies due to vanishing gradients.</a:t>
            </a:r>
          </a:p>
          <a:p>
            <a:pPr marL="225425" lvl="0" indent="-234463">
              <a:lnSpc>
                <a:spcPct val="90000"/>
              </a:lnSpc>
              <a:spcAft>
                <a:spcPts val="600"/>
              </a:spcAft>
              <a:buSzPts val="2400"/>
              <a:buFont typeface="Arial"/>
              <a:buChar char="▪"/>
            </a:pPr>
            <a:endParaRPr lang="en-US" sz="1100" b="0" i="0" u="none" strike="noStrike" cap="none" dirty="0">
              <a:solidFill>
                <a:schemeClr val="accent3"/>
              </a:solidFill>
            </a:endParaRPr>
          </a:p>
        </p:txBody>
      </p:sp>
      <p:sp>
        <p:nvSpPr>
          <p:cNvPr id="58" name="Google Shape;58;p20"/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400"/>
              <a:buNone/>
            </a:pPr>
            <a:r>
              <a:rPr lang="en-US" dirty="0"/>
              <a:t>Title of the Module</a:t>
            </a:r>
            <a:endParaRPr lang="en-IN" dirty="0"/>
          </a:p>
        </p:txBody>
      </p:sp>
      <p:pic>
        <p:nvPicPr>
          <p:cNvPr id="11" name="Picture 10" descr="A poster of a person walking&#10;&#10;Description automatically generated">
            <a:extLst>
              <a:ext uri="{FF2B5EF4-FFF2-40B4-BE49-F238E27FC236}">
                <a16:creationId xmlns:a16="http://schemas.microsoft.com/office/drawing/2014/main" id="{AF2DA12A-6F23-CD97-4A9E-AF0A422E16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903653"/>
            <a:ext cx="5295900" cy="52959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92075" tIns="46025" rIns="92075" bIns="460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Long Short-Term Memory Networks (LSTMs) </a:t>
            </a:r>
            <a:r>
              <a:rPr lang="en-IN" sz="2800" b="1" i="0" u="none" strike="noStrike" dirty="0">
                <a:effectLst/>
              </a:rPr>
              <a:t>in Computer Vision</a:t>
            </a:r>
            <a:endParaRPr lang="en-IN" b="1" dirty="0"/>
          </a:p>
        </p:txBody>
      </p:sp>
      <p:sp>
        <p:nvSpPr>
          <p:cNvPr id="68" name="Google Shape;68;p21"/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en-US" sz="400"/>
          </a:p>
        </p:txBody>
      </p:sp>
      <p:sp>
        <p:nvSpPr>
          <p:cNvPr id="69" name="Google Shape;69;p21"/>
          <p:cNvSpPr txBox="1"/>
          <p:nvPr/>
        </p:nvSpPr>
        <p:spPr>
          <a:xfrm>
            <a:off x="599125" y="1143211"/>
            <a:ext cx="5496875" cy="4859356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rmAutofit fontScale="92500" lnSpcReduction="20000"/>
          </a:bodyPr>
          <a:lstStyle/>
          <a:p>
            <a:pPr algn="l"/>
            <a:r>
              <a:rPr lang="en-IN" sz="1500" b="1" i="0" u="none" strike="noStrike" dirty="0">
                <a:solidFill>
                  <a:srgbClr val="000000"/>
                </a:solidFill>
                <a:effectLst/>
              </a:rPr>
              <a:t>What are LSTMs (Long Short-Term Memory Networks)?</a:t>
            </a:r>
            <a:endParaRPr lang="en-IN" sz="1500" b="0" i="0" u="none" strike="noStrike" dirty="0">
              <a:solidFill>
                <a:srgbClr val="000000"/>
              </a:solidFill>
              <a:effectLst/>
            </a:endParaRP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A type of RNN designed to solve the vanishing gradient problem.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Introduced memory gates (input, forget, and output) for better control over the flow of information.</a:t>
            </a:r>
          </a:p>
          <a:p>
            <a:pPr algn="l"/>
            <a:r>
              <a:rPr lang="en-IN" sz="1500" b="1" i="0" u="none" strike="noStrike" dirty="0">
                <a:solidFill>
                  <a:srgbClr val="000000"/>
                </a:solidFill>
                <a:effectLst/>
              </a:rPr>
              <a:t>Key Features</a:t>
            </a: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1" i="0" u="none" strike="noStrike" dirty="0">
                <a:solidFill>
                  <a:srgbClr val="000000"/>
                </a:solidFill>
                <a:effectLst/>
              </a:rPr>
              <a:t>Forget Gate</a:t>
            </a: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: Decides which information to discard.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1" i="0" u="none" strike="noStrike" dirty="0">
                <a:solidFill>
                  <a:srgbClr val="000000"/>
                </a:solidFill>
                <a:effectLst/>
              </a:rPr>
              <a:t>Input Gate</a:t>
            </a: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: Determines which new information to store in memory.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1" i="0" u="none" strike="noStrike" dirty="0">
                <a:solidFill>
                  <a:srgbClr val="000000"/>
                </a:solidFill>
                <a:effectLst/>
              </a:rPr>
              <a:t>Output Gate</a:t>
            </a: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: Selectively passes information to the next layer or step.</a:t>
            </a:r>
          </a:p>
          <a:p>
            <a:pPr algn="l"/>
            <a:r>
              <a:rPr lang="en-IN" sz="1500" b="1" i="0" u="none" strike="noStrike" dirty="0">
                <a:solidFill>
                  <a:srgbClr val="000000"/>
                </a:solidFill>
                <a:effectLst/>
              </a:rPr>
              <a:t>Advantages in Vision</a:t>
            </a: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Captures temporal dependencies across video frames.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Handles long-term dependencies better than traditional RNNs.</a:t>
            </a:r>
          </a:p>
          <a:p>
            <a:pPr algn="l"/>
            <a:r>
              <a:rPr lang="en-IN" sz="1500" b="1" i="0" u="none" strike="noStrike" dirty="0">
                <a:solidFill>
                  <a:srgbClr val="000000"/>
                </a:solidFill>
                <a:effectLst/>
              </a:rPr>
              <a:t>Applications in Computer Vision</a:t>
            </a: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1" i="0" u="none" strike="noStrike" dirty="0">
                <a:solidFill>
                  <a:srgbClr val="000000"/>
                </a:solidFill>
                <a:effectLst/>
              </a:rPr>
              <a:t>Action Recognition</a:t>
            </a: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: Detecting actions like walking or running in video sequences.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1" i="0" u="none" strike="noStrike" dirty="0">
                <a:solidFill>
                  <a:srgbClr val="000000"/>
                </a:solidFill>
                <a:effectLst/>
              </a:rPr>
              <a:t>Temporal Scene Understanding</a:t>
            </a: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: Understanding the flow of events in videos.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1" i="0" u="none" strike="noStrike" dirty="0">
                <a:solidFill>
                  <a:srgbClr val="000000"/>
                </a:solidFill>
                <a:effectLst/>
              </a:rPr>
              <a:t>Video Summarization</a:t>
            </a: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: Selecting key frames or events from video content.</a:t>
            </a:r>
          </a:p>
          <a:p>
            <a:pPr algn="l"/>
            <a:r>
              <a:rPr lang="en-IN" sz="1500" b="1" i="0" u="none" strike="noStrike" dirty="0">
                <a:solidFill>
                  <a:srgbClr val="000000"/>
                </a:solidFill>
                <a:effectLst/>
              </a:rPr>
              <a:t>Limitations</a:t>
            </a: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Computationally expensive due to complex gate structures.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sz="1500" b="0" i="0" u="none" strike="noStrike" dirty="0">
                <a:solidFill>
                  <a:srgbClr val="000000"/>
                </a:solidFill>
                <a:effectLst/>
              </a:rPr>
              <a:t>Requires significant memory and resources for large datasets.</a:t>
            </a:r>
          </a:p>
          <a:p>
            <a:pPr marL="225425" lvl="0" indent="-234463">
              <a:lnSpc>
                <a:spcPct val="90000"/>
              </a:lnSpc>
              <a:spcAft>
                <a:spcPts val="600"/>
              </a:spcAft>
              <a:buSzPts val="2400"/>
              <a:buFont typeface="Arial"/>
              <a:buChar char="▪"/>
            </a:pPr>
            <a:endParaRPr lang="en-US" sz="1700" b="0" i="0" u="none" strike="noStrike" cap="none" dirty="0">
              <a:solidFill>
                <a:schemeClr val="accent3"/>
              </a:solidFill>
            </a:endParaRPr>
          </a:p>
        </p:txBody>
      </p:sp>
      <p:sp>
        <p:nvSpPr>
          <p:cNvPr id="67" name="Google Shape;67;p21"/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400"/>
              <a:buNone/>
            </a:pPr>
            <a:r>
              <a:rPr lang="en-US"/>
              <a:t>Title of the Module</a:t>
            </a:r>
            <a:endParaRPr lang="en-IN"/>
          </a:p>
        </p:txBody>
      </p:sp>
      <p:pic>
        <p:nvPicPr>
          <p:cNvPr id="5" name="Picture 4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E0F61448-A3BA-84BB-C31E-B771EDFC6B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281" y="956412"/>
            <a:ext cx="5496875" cy="50461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C870C8AF-9B2F-F04B-4912-A868C3609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>
            <a:extLst>
              <a:ext uri="{FF2B5EF4-FFF2-40B4-BE49-F238E27FC236}">
                <a16:creationId xmlns:a16="http://schemas.microsoft.com/office/drawing/2014/main" id="{549FBDD3-0EC2-EA0E-C0BA-18A0A1DEF9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92075" tIns="46025" rIns="92075" bIns="460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sz="24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Gated Recurrent Units (</a:t>
            </a:r>
            <a:r>
              <a:rPr lang="en-IN" sz="2400" b="1" i="0" u="none" strike="noStrike" dirty="0">
                <a:solidFill>
                  <a:srgbClr val="000000"/>
                </a:solidFill>
                <a:effectLst/>
              </a:rPr>
              <a:t>GRUs) in Computer Vision</a:t>
            </a:r>
            <a:endParaRPr lang="en-IN" sz="2400" b="1" dirty="0"/>
          </a:p>
        </p:txBody>
      </p:sp>
      <p:sp>
        <p:nvSpPr>
          <p:cNvPr id="68" name="Google Shape;68;p21">
            <a:extLst>
              <a:ext uri="{FF2B5EF4-FFF2-40B4-BE49-F238E27FC236}">
                <a16:creationId xmlns:a16="http://schemas.microsoft.com/office/drawing/2014/main" id="{751A32A2-2AF7-8DEC-FE87-32CCCB0CD3E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en-US" sz="400"/>
          </a:p>
        </p:txBody>
      </p:sp>
      <p:sp>
        <p:nvSpPr>
          <p:cNvPr id="69" name="Google Shape;69;p21">
            <a:extLst>
              <a:ext uri="{FF2B5EF4-FFF2-40B4-BE49-F238E27FC236}">
                <a16:creationId xmlns:a16="http://schemas.microsoft.com/office/drawing/2014/main" id="{9F21CB0D-E725-5B50-B54F-474204EEAF26}"/>
              </a:ext>
            </a:extLst>
          </p:cNvPr>
          <p:cNvSpPr txBox="1"/>
          <p:nvPr/>
        </p:nvSpPr>
        <p:spPr>
          <a:xfrm>
            <a:off x="599125" y="990600"/>
            <a:ext cx="5295900" cy="5353050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Autofit/>
          </a:bodyPr>
          <a:lstStyle/>
          <a:p>
            <a:r>
              <a:rPr lang="en-IN" b="1" dirty="0"/>
              <a:t>What are GRUs (Gated Recurrent Units)?</a:t>
            </a:r>
            <a:endParaRPr lang="en-IN" dirty="0"/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Simplified version of LSTMs with fewer parameters.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Combines input and forget gates into a single </a:t>
            </a:r>
            <a:r>
              <a:rPr lang="en-IN" b="1" dirty="0"/>
              <a:t>Update Gate</a:t>
            </a:r>
            <a:r>
              <a:rPr lang="en-IN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Uses a </a:t>
            </a:r>
            <a:r>
              <a:rPr lang="en-IN" b="1" dirty="0"/>
              <a:t>Reset Gate</a:t>
            </a:r>
            <a:r>
              <a:rPr lang="en-IN" dirty="0"/>
              <a:t> to manage the flow of information within the unit.</a:t>
            </a:r>
          </a:p>
          <a:p>
            <a:endParaRPr lang="en-IN" b="1" dirty="0"/>
          </a:p>
          <a:p>
            <a:r>
              <a:rPr lang="en-IN" b="1" dirty="0"/>
              <a:t>Key Features</a:t>
            </a:r>
            <a:r>
              <a:rPr lang="en-IN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Faster training compared to LSTMs.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Fewer parameters make GRUs computationally efficient.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Often achieves similar performance to LSTMs in many tasks.</a:t>
            </a:r>
          </a:p>
          <a:p>
            <a:endParaRPr lang="en-IN" b="1" dirty="0"/>
          </a:p>
          <a:p>
            <a:r>
              <a:rPr lang="en-IN" b="1" dirty="0"/>
              <a:t>Why Use GRUs in Vision?</a:t>
            </a:r>
            <a:r>
              <a:rPr lang="en-IN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Efficiently process visual sequences like videos.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Suitable for tasks with limited computational resources.</a:t>
            </a:r>
          </a:p>
          <a:p>
            <a:endParaRPr lang="en-IN" b="1" dirty="0"/>
          </a:p>
          <a:p>
            <a:r>
              <a:rPr lang="en-IN" b="1" dirty="0"/>
              <a:t>Applications in Computer Vision</a:t>
            </a:r>
            <a:r>
              <a:rPr lang="en-IN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Action Recognition</a:t>
            </a:r>
            <a:r>
              <a:rPr lang="en-IN" dirty="0"/>
              <a:t>: Identify actions in video sequences.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Gesture Recognition</a:t>
            </a:r>
            <a:r>
              <a:rPr lang="en-IN" dirty="0"/>
              <a:t>: </a:t>
            </a:r>
            <a:r>
              <a:rPr lang="en-IN" dirty="0" err="1"/>
              <a:t>Analyze</a:t>
            </a:r>
            <a:r>
              <a:rPr lang="en-IN" dirty="0"/>
              <a:t> hand or body movements.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Temporal Event Prediction</a:t>
            </a:r>
            <a:r>
              <a:rPr lang="en-IN" dirty="0"/>
              <a:t>: Predict next events in sequential visual data.</a:t>
            </a:r>
          </a:p>
          <a:p>
            <a:endParaRPr lang="en-IN" b="1" dirty="0"/>
          </a:p>
          <a:p>
            <a:r>
              <a:rPr lang="en-IN" b="1" dirty="0"/>
              <a:t>Limitations</a:t>
            </a:r>
            <a:r>
              <a:rPr lang="en-IN" dirty="0"/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May underperform in cases requiring complex long-term dependencies.</a:t>
            </a:r>
          </a:p>
          <a:p>
            <a:pPr marL="225425" lvl="0" indent="-234463">
              <a:lnSpc>
                <a:spcPct val="90000"/>
              </a:lnSpc>
              <a:spcAft>
                <a:spcPts val="600"/>
              </a:spcAft>
              <a:buSzPts val="2400"/>
              <a:buFont typeface="Arial"/>
              <a:buChar char="▪"/>
            </a:pPr>
            <a:endParaRPr lang="en-US" sz="1200" b="0" i="0" u="none" strike="noStrike" cap="none" dirty="0">
              <a:solidFill>
                <a:schemeClr val="accent3"/>
              </a:solidFill>
            </a:endParaRPr>
          </a:p>
        </p:txBody>
      </p:sp>
      <p:sp>
        <p:nvSpPr>
          <p:cNvPr id="67" name="Google Shape;67;p21">
            <a:extLst>
              <a:ext uri="{FF2B5EF4-FFF2-40B4-BE49-F238E27FC236}">
                <a16:creationId xmlns:a16="http://schemas.microsoft.com/office/drawing/2014/main" id="{49AC286C-8CA5-A9E4-BF78-CCD22976E53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400"/>
              <a:buNone/>
            </a:pPr>
            <a:r>
              <a:rPr lang="en-US" dirty="0"/>
              <a:t>Title of the Module</a:t>
            </a:r>
            <a:endParaRPr lang="en-IN" dirty="0"/>
          </a:p>
        </p:txBody>
      </p:sp>
      <p:pic>
        <p:nvPicPr>
          <p:cNvPr id="8" name="Picture 7" descr="A computer chip with many wires and a few people running&#10;&#10;Description automatically generated with medium confidence">
            <a:extLst>
              <a:ext uri="{FF2B5EF4-FFF2-40B4-BE49-F238E27FC236}">
                <a16:creationId xmlns:a16="http://schemas.microsoft.com/office/drawing/2014/main" id="{77A170C0-C7B4-A29F-1CED-CA6B48373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2082" y="911225"/>
            <a:ext cx="529590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651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710FC8D2-3E4F-5B98-0775-7CEFFCA61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>
            <a:extLst>
              <a:ext uri="{FF2B5EF4-FFF2-40B4-BE49-F238E27FC236}">
                <a16:creationId xmlns:a16="http://schemas.microsoft.com/office/drawing/2014/main" id="{27614DED-CD03-3960-EE42-7A0083F0B8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92075" tIns="46025" rIns="92075" bIns="460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Applications of Sequence </a:t>
            </a:r>
            <a:r>
              <a:rPr lang="en-IN" b="1" i="0" u="none" strike="noStrike" dirty="0" err="1">
                <a:solidFill>
                  <a:srgbClr val="000000"/>
                </a:solidFill>
                <a:effectLst/>
              </a:rPr>
              <a:t>Modeling</a:t>
            </a: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 in Vision</a:t>
            </a:r>
            <a:endParaRPr lang="en-IN" b="1" dirty="0"/>
          </a:p>
        </p:txBody>
      </p:sp>
      <p:sp>
        <p:nvSpPr>
          <p:cNvPr id="68" name="Google Shape;68;p21">
            <a:extLst>
              <a:ext uri="{FF2B5EF4-FFF2-40B4-BE49-F238E27FC236}">
                <a16:creationId xmlns:a16="http://schemas.microsoft.com/office/drawing/2014/main" id="{E1680F76-0907-4412-7CEA-3481DFCFEB4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 sz="400"/>
          </a:p>
        </p:txBody>
      </p:sp>
      <p:sp>
        <p:nvSpPr>
          <p:cNvPr id="69" name="Google Shape;69;p21">
            <a:extLst>
              <a:ext uri="{FF2B5EF4-FFF2-40B4-BE49-F238E27FC236}">
                <a16:creationId xmlns:a16="http://schemas.microsoft.com/office/drawing/2014/main" id="{385A492E-4537-8AC1-2024-B9A41010D40D}"/>
              </a:ext>
            </a:extLst>
          </p:cNvPr>
          <p:cNvSpPr txBox="1"/>
          <p:nvPr/>
        </p:nvSpPr>
        <p:spPr>
          <a:xfrm>
            <a:off x="599125" y="1081668"/>
            <a:ext cx="5295900" cy="5084956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Image Captioning</a:t>
            </a:r>
            <a:r>
              <a:rPr lang="en-IN" dirty="0"/>
              <a:t>: Generates textual descriptions of images using CNNs and RNNs/LSTMs.</a:t>
            </a:r>
            <a:br>
              <a:rPr lang="en-IN" dirty="0"/>
            </a:br>
            <a:r>
              <a:rPr lang="en-IN" dirty="0"/>
              <a:t>Example: "A dog playing in the park."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Visual Question Answering (VQA)</a:t>
            </a:r>
            <a:r>
              <a:rPr lang="en-IN" dirty="0"/>
              <a:t>: Answers questions based on images.</a:t>
            </a:r>
            <a:br>
              <a:rPr lang="en-IN" dirty="0"/>
            </a:br>
            <a:r>
              <a:rPr lang="en-IN" dirty="0"/>
              <a:t>Example: </a:t>
            </a:r>
            <a:r>
              <a:rPr lang="en-IN" b="1" dirty="0"/>
              <a:t>Q</a:t>
            </a:r>
            <a:r>
              <a:rPr lang="en-IN" dirty="0"/>
              <a:t>: "What is the </a:t>
            </a:r>
            <a:r>
              <a:rPr lang="en-IN" dirty="0" err="1"/>
              <a:t>color</a:t>
            </a:r>
            <a:r>
              <a:rPr lang="en-IN" dirty="0"/>
              <a:t> of the car?" </a:t>
            </a:r>
            <a:r>
              <a:rPr lang="en-IN" b="1" dirty="0"/>
              <a:t>A</a:t>
            </a:r>
            <a:r>
              <a:rPr lang="en-IN" dirty="0"/>
              <a:t>: "Red."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Action Recognition</a:t>
            </a:r>
            <a:r>
              <a:rPr lang="en-IN" dirty="0"/>
              <a:t>: Identifies actions like "walking" or "running" from video sequences.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Video Summarization</a:t>
            </a:r>
            <a:r>
              <a:rPr lang="en-IN" dirty="0"/>
              <a:t>: Selects key events or frames to summarize videos.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b="1" dirty="0"/>
              <a:t>Gesture Recognition</a:t>
            </a:r>
            <a:r>
              <a:rPr lang="en-IN" dirty="0"/>
              <a:t>: Recognizes hand or body movements for applications like AR/VR.</a:t>
            </a:r>
          </a:p>
        </p:txBody>
      </p:sp>
      <p:sp>
        <p:nvSpPr>
          <p:cNvPr id="67" name="Google Shape;67;p21">
            <a:extLst>
              <a:ext uri="{FF2B5EF4-FFF2-40B4-BE49-F238E27FC236}">
                <a16:creationId xmlns:a16="http://schemas.microsoft.com/office/drawing/2014/main" id="{484FB5DC-1234-3C64-90CB-F5DF7A247AD1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400"/>
              <a:buNone/>
            </a:pPr>
            <a:r>
              <a:rPr lang="en-US" dirty="0"/>
              <a:t>Title of the Module</a:t>
            </a:r>
            <a:endParaRPr lang="en-IN" dirty="0"/>
          </a:p>
        </p:txBody>
      </p:sp>
      <p:pic>
        <p:nvPicPr>
          <p:cNvPr id="8" name="Picture 7" descr="A group of cards with pictures of cars and cars&#10;&#10;Description automatically generated">
            <a:extLst>
              <a:ext uri="{FF2B5EF4-FFF2-40B4-BE49-F238E27FC236}">
                <a16:creationId xmlns:a16="http://schemas.microsoft.com/office/drawing/2014/main" id="{05715D47-C2DF-A405-2423-2F2FC79B4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977" y="909349"/>
            <a:ext cx="5257275" cy="52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189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E58C1C4E-3868-CC48-6842-8F7C64D77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>
            <a:extLst>
              <a:ext uri="{FF2B5EF4-FFF2-40B4-BE49-F238E27FC236}">
                <a16:creationId xmlns:a16="http://schemas.microsoft.com/office/drawing/2014/main" id="{A644FF39-6197-3BA7-457D-64FD52AA2B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92075" tIns="46025" rIns="92075" bIns="460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sz="2400" b="1" i="0" u="none" strike="noStrike" dirty="0">
                <a:solidFill>
                  <a:srgbClr val="000000"/>
                </a:solidFill>
                <a:effectLst/>
              </a:rPr>
              <a:t>Advantages and Challenges of Sequence Models in Vision</a:t>
            </a:r>
            <a:endParaRPr lang="en-IN" sz="2400" b="1" dirty="0"/>
          </a:p>
        </p:txBody>
      </p:sp>
      <p:sp>
        <p:nvSpPr>
          <p:cNvPr id="68" name="Google Shape;68;p21">
            <a:extLst>
              <a:ext uri="{FF2B5EF4-FFF2-40B4-BE49-F238E27FC236}">
                <a16:creationId xmlns:a16="http://schemas.microsoft.com/office/drawing/2014/main" id="{105EBDAB-95A1-62C6-C014-864D562260E1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 sz="400"/>
          </a:p>
        </p:txBody>
      </p:sp>
      <p:sp>
        <p:nvSpPr>
          <p:cNvPr id="69" name="Google Shape;69;p21">
            <a:extLst>
              <a:ext uri="{FF2B5EF4-FFF2-40B4-BE49-F238E27FC236}">
                <a16:creationId xmlns:a16="http://schemas.microsoft.com/office/drawing/2014/main" id="{8B39EFF5-3D60-57B6-A1A2-9F8E58037337}"/>
              </a:ext>
            </a:extLst>
          </p:cNvPr>
          <p:cNvSpPr txBox="1"/>
          <p:nvPr/>
        </p:nvSpPr>
        <p:spPr>
          <a:xfrm>
            <a:off x="599125" y="1181100"/>
            <a:ext cx="5295900" cy="4352544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rmAutofit/>
          </a:bodyPr>
          <a:lstStyle/>
          <a:p>
            <a:pPr algn="l"/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Advantages: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Captures temporal relationships in vision tasks.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Effective for combining visual and textual data (e.g., Image Captioning, VQA).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Adapts to tasks like action recognition and video summarization.</a:t>
            </a:r>
          </a:p>
          <a:p>
            <a:pPr algn="l"/>
            <a:endParaRPr lang="en-IN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endParaRPr lang="en-IN" b="1" dirty="0"/>
          </a:p>
          <a:p>
            <a:pPr algn="l"/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Challenges: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High computational cost for long sequences.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Struggles with long-term dependencies (vanishing gradients).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Less scalable for large datasets compared to newer models (e.g., Transformers).</a:t>
            </a:r>
          </a:p>
        </p:txBody>
      </p:sp>
      <p:sp>
        <p:nvSpPr>
          <p:cNvPr id="67" name="Google Shape;67;p21">
            <a:extLst>
              <a:ext uri="{FF2B5EF4-FFF2-40B4-BE49-F238E27FC236}">
                <a16:creationId xmlns:a16="http://schemas.microsoft.com/office/drawing/2014/main" id="{4F0F32A3-0C5D-7683-6150-25ECCA5FC9E5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846696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400"/>
              <a:buNone/>
            </a:pPr>
            <a:endParaRPr lang="en-IN" dirty="0"/>
          </a:p>
        </p:txBody>
      </p:sp>
      <p:pic>
        <p:nvPicPr>
          <p:cNvPr id="7" name="Picture 6" descr="A poster of a diagram of a variety of people&#10;&#10;Description automatically generated with medium confidence">
            <a:extLst>
              <a:ext uri="{FF2B5EF4-FFF2-40B4-BE49-F238E27FC236}">
                <a16:creationId xmlns:a16="http://schemas.microsoft.com/office/drawing/2014/main" id="{2AAD9743-C208-9A54-3B74-320943EF2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291" y="990600"/>
            <a:ext cx="4997653" cy="499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241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>
          <a:extLst>
            <a:ext uri="{FF2B5EF4-FFF2-40B4-BE49-F238E27FC236}">
              <a16:creationId xmlns:a16="http://schemas.microsoft.com/office/drawing/2014/main" id="{C0FAB7A7-EB44-6050-4BEC-A926F0878E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>
            <a:extLst>
              <a:ext uri="{FF2B5EF4-FFF2-40B4-BE49-F238E27FC236}">
                <a16:creationId xmlns:a16="http://schemas.microsoft.com/office/drawing/2014/main" id="{599A78D1-3BA2-6045-3D6F-3B026109F4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99125" y="514350"/>
            <a:ext cx="10972800" cy="476250"/>
          </a:xfrm>
        </p:spPr>
        <p:txBody>
          <a:bodyPr spcFirstLastPara="1" wrap="square" lIns="92075" tIns="46025" rIns="92075" bIns="46025" anchor="ctr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sz="2000" b="1" i="0" u="none" strike="noStrike" dirty="0">
                <a:solidFill>
                  <a:srgbClr val="000000"/>
                </a:solidFill>
                <a:effectLst/>
              </a:rPr>
              <a:t>Innovations and Future Directions</a:t>
            </a:r>
            <a:endParaRPr lang="en-IN" sz="2000" b="1" dirty="0"/>
          </a:p>
        </p:txBody>
      </p:sp>
      <p:sp>
        <p:nvSpPr>
          <p:cNvPr id="68" name="Google Shape;68;p21">
            <a:extLst>
              <a:ext uri="{FF2B5EF4-FFF2-40B4-BE49-F238E27FC236}">
                <a16:creationId xmlns:a16="http://schemas.microsoft.com/office/drawing/2014/main" id="{D05AF514-89F5-B624-2B1A-A7DE3578B8F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1201400" y="6511262"/>
            <a:ext cx="812800" cy="228600"/>
          </a:xfrm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0000000-1234-1234-1234-123412341234}" type="slidenum">
              <a:rPr lang="en-US" sz="400"/>
              <a:pPr>
                <a:lnSpc>
                  <a:spcPct val="90000"/>
                </a:lnSpc>
                <a:spcAft>
                  <a:spcPts val="600"/>
                </a:spcAft>
              </a:pPr>
              <a:t>9</a:t>
            </a:fld>
            <a:endParaRPr lang="en-US" sz="400"/>
          </a:p>
        </p:txBody>
      </p:sp>
      <p:sp>
        <p:nvSpPr>
          <p:cNvPr id="69" name="Google Shape;69;p21">
            <a:extLst>
              <a:ext uri="{FF2B5EF4-FFF2-40B4-BE49-F238E27FC236}">
                <a16:creationId xmlns:a16="http://schemas.microsoft.com/office/drawing/2014/main" id="{D745C517-17D6-761A-1480-E40B9B0030AB}"/>
              </a:ext>
            </a:extLst>
          </p:cNvPr>
          <p:cNvSpPr txBox="1"/>
          <p:nvPr/>
        </p:nvSpPr>
        <p:spPr>
          <a:xfrm>
            <a:off x="599125" y="1181100"/>
            <a:ext cx="5295900" cy="4352544"/>
          </a:xfrm>
          <a:prstGeom prst="rect">
            <a:avLst/>
          </a:prstGeom>
          <a:noFill/>
          <a:ln>
            <a:noFill/>
          </a:ln>
        </p:spPr>
        <p:txBody>
          <a:bodyPr spcFirstLastPara="1" lIns="91425" tIns="45700" rIns="91425" bIns="45700" anchor="t" anchorCtr="0">
            <a:normAutofit lnSpcReduction="10000"/>
          </a:bodyPr>
          <a:lstStyle/>
          <a:p>
            <a:pPr algn="l"/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Innovations: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Transformers and Attention Mechanisms</a:t>
            </a: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Overcome RNN/LSTM limitations with self-attention.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Scalability for long sequences and large datasets.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Applications: Video understanding, image captioning, and VQA.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Multimodal Learning</a:t>
            </a: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Combines vision and text for advanced tasks.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Examples: DALL·E (image generation) and CLIP (image-text alignment).</a:t>
            </a:r>
          </a:p>
          <a:p>
            <a:pPr algn="l"/>
            <a:endParaRPr lang="en-IN" b="1" i="0" u="none" strike="noStrike" dirty="0">
              <a:solidFill>
                <a:srgbClr val="000000"/>
              </a:solidFill>
              <a:effectLst/>
            </a:endParaRPr>
          </a:p>
          <a:p>
            <a:pPr algn="l"/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Future Directions: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Real-Time Systems</a:t>
            </a: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Models like </a:t>
            </a:r>
            <a:r>
              <a:rPr lang="en-IN" b="0" i="0" u="none" strike="noStrike" dirty="0" err="1">
                <a:solidFill>
                  <a:srgbClr val="000000"/>
                </a:solidFill>
                <a:effectLst/>
              </a:rPr>
              <a:t>FastNeRF</a:t>
            </a: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 enabling interactive applications.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Scalable Architectures</a:t>
            </a: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Improved performance for large-scale datasets and long video sequences.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b="1" i="0" u="none" strike="noStrike" dirty="0">
                <a:solidFill>
                  <a:srgbClr val="000000"/>
                </a:solidFill>
                <a:effectLst/>
              </a:rPr>
              <a:t>Integration with Multimodal AI</a:t>
            </a: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IN" b="0" i="0" u="none" strike="noStrike" dirty="0">
                <a:solidFill>
                  <a:srgbClr val="000000"/>
                </a:solidFill>
                <a:effectLst/>
              </a:rPr>
              <a:t>Bridging vision, text, and audio for comprehensive learning.</a:t>
            </a:r>
          </a:p>
        </p:txBody>
      </p:sp>
      <p:sp>
        <p:nvSpPr>
          <p:cNvPr id="67" name="Google Shape;67;p21">
            <a:extLst>
              <a:ext uri="{FF2B5EF4-FFF2-40B4-BE49-F238E27FC236}">
                <a16:creationId xmlns:a16="http://schemas.microsoft.com/office/drawing/2014/main" id="{52F1FB9C-9CB4-1271-E4B5-A4FEBF6EF2DC}"/>
              </a:ext>
            </a:extLst>
          </p:cNvPr>
          <p:cNvSpPr txBox="1">
            <a:spLocks noGrp="1"/>
          </p:cNvSpPr>
          <p:nvPr>
            <p:ph type="ftr" idx="11"/>
          </p:nvPr>
        </p:nvSpPr>
        <p:spPr>
          <a:xfrm>
            <a:off x="4846696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600"/>
              </a:spcAft>
              <a:buSzPts val="1400"/>
              <a:buNone/>
            </a:pPr>
            <a:endParaRPr lang="en-IN" dirty="0"/>
          </a:p>
        </p:txBody>
      </p:sp>
      <p:pic>
        <p:nvPicPr>
          <p:cNvPr id="3" name="Picture 2" descr="A poster with information on it&#10;&#10;Description automatically generated with medium confidence">
            <a:extLst>
              <a:ext uri="{FF2B5EF4-FFF2-40B4-BE49-F238E27FC236}">
                <a16:creationId xmlns:a16="http://schemas.microsoft.com/office/drawing/2014/main" id="{672C6966-3422-E78C-D8D0-5674EE265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6977" y="514350"/>
            <a:ext cx="5405582" cy="540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509347"/>
      </p:ext>
    </p:extLst>
  </p:cSld>
  <p:clrMapOvr>
    <a:masterClrMapping/>
  </p:clrMapOvr>
</p:sld>
</file>

<file path=ppt/theme/theme1.xml><?xml version="1.0" encoding="utf-8"?>
<a:theme xmlns:a="http://schemas.openxmlformats.org/drawingml/2006/main" name="NGC theme 2013-08-22">
  <a:themeElements>
    <a:clrScheme name="Custom 6">
      <a:dk1>
        <a:srgbClr val="000000"/>
      </a:dk1>
      <a:lt1>
        <a:srgbClr val="FFFFFF"/>
      </a:lt1>
      <a:dk2>
        <a:srgbClr val="000000"/>
      </a:dk2>
      <a:lt2>
        <a:srgbClr val="CAC8C8"/>
      </a:lt2>
      <a:accent1>
        <a:srgbClr val="F2D383"/>
      </a:accent1>
      <a:accent2>
        <a:srgbClr val="003B4C"/>
      </a:accent2>
      <a:accent3>
        <a:srgbClr val="003B4C"/>
      </a:accent3>
      <a:accent4>
        <a:srgbClr val="00A1DF"/>
      </a:accent4>
      <a:accent5>
        <a:srgbClr val="FF6C0C"/>
      </a:accent5>
      <a:accent6>
        <a:srgbClr val="F9BE00"/>
      </a:accent6>
      <a:hlink>
        <a:srgbClr val="64645D"/>
      </a:hlink>
      <a:folHlink>
        <a:srgbClr val="64645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946</Words>
  <Application>Microsoft Macintosh PowerPoint</Application>
  <PresentationFormat>Widescreen</PresentationFormat>
  <Paragraphs>136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Noto Sans Symbols</vt:lpstr>
      <vt:lpstr>Slack-Lato</vt:lpstr>
      <vt:lpstr>NGC theme 2013-08-22</vt:lpstr>
      <vt:lpstr>Sequence Modeling in Vision   </vt:lpstr>
      <vt:lpstr>Harish Kashyap: harish@pandita.ai</vt:lpstr>
      <vt:lpstr>Sequence Modeling in Vision</vt:lpstr>
      <vt:lpstr>Recurrent Neural Networks (RNNs) in Computer Vision </vt:lpstr>
      <vt:lpstr>Long Short-Term Memory Networks (LSTMs) in Computer Vision</vt:lpstr>
      <vt:lpstr>Gated Recurrent Units (GRUs) in Computer Vision</vt:lpstr>
      <vt:lpstr>Applications of Sequence Modeling in Vision</vt:lpstr>
      <vt:lpstr>Advantages and Challenges of Sequence Models in Vision</vt:lpstr>
      <vt:lpstr>Innovations and Future Directions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Hefner, Rick</dc:creator>
  <cp:lastModifiedBy>Amber Qayum Hawabaz</cp:lastModifiedBy>
  <cp:revision>2</cp:revision>
  <dcterms:created xsi:type="dcterms:W3CDTF">2024-02-26T19:47:44Z</dcterms:created>
  <dcterms:modified xsi:type="dcterms:W3CDTF">2024-12-21T11:28:34Z</dcterms:modified>
</cp:coreProperties>
</file>